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301" r:id="rId3"/>
    <p:sldId id="295" r:id="rId4"/>
    <p:sldId id="272" r:id="rId5"/>
    <p:sldId id="296" r:id="rId6"/>
    <p:sldId id="259" r:id="rId7"/>
    <p:sldId id="260" r:id="rId8"/>
    <p:sldId id="258" r:id="rId9"/>
    <p:sldId id="297" r:id="rId10"/>
    <p:sldId id="298" r:id="rId11"/>
    <p:sldId id="299" r:id="rId12"/>
    <p:sldId id="263" r:id="rId13"/>
    <p:sldId id="300" r:id="rId14"/>
    <p:sldId id="271" r:id="rId15"/>
    <p:sldId id="270" r:id="rId16"/>
    <p:sldId id="275" r:id="rId17"/>
    <p:sldId id="276" r:id="rId18"/>
    <p:sldId id="277" r:id="rId19"/>
    <p:sldId id="264" r:id="rId20"/>
    <p:sldId id="265" r:id="rId21"/>
    <p:sldId id="278" r:id="rId2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sto MT" panose="02040603050505030304" pitchFamily="18" charset="0"/>
      <p:regular r:id="rId30"/>
      <p:bold r:id="rId31"/>
      <p:italic r:id="rId32"/>
      <p:boldItalic r:id="rId33"/>
    </p:embeddedFont>
    <p:embeddedFont>
      <p:font typeface="Encode Sans Semi Condensed" panose="020B0604020202020204" charset="0"/>
      <p:regular r:id="rId34"/>
      <p:bold r:id="rId35"/>
    </p:embeddedFont>
    <p:embeddedFont>
      <p:font typeface="Encode Sans Semi Condensed Light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AD"/>
    <a:srgbClr val="FF0000"/>
    <a:srgbClr val="FF2F2F"/>
    <a:srgbClr val="FF5353"/>
    <a:srgbClr val="CC6600"/>
    <a:srgbClr val="FF7C80"/>
    <a:srgbClr val="AC75D5"/>
    <a:srgbClr val="FFCE33"/>
    <a:srgbClr val="FFC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0347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4023100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Google Shape;175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body" idx="1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7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8" name="Google Shape;698;p7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9" name="Google Shape;699;p7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00" name="Google Shape;700;p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p7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702" name="Google Shape;702;p7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703" name="Google Shape;703;p7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7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706" name="Google Shape;706;p7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7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709" name="Google Shape;709;p7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7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712" name="Google Shape;712;p7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7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715" name="Google Shape;715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9" name="Google Shape;719;p7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720" name="Google Shape;720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7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725" name="Google Shape;725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1" name="Google Shape;731;p7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6" name="Google Shape;736;p7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737" name="Google Shape;737;p7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" name="Google Shape;739;p7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740" name="Google Shape;740;p7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4" name="Google Shape;744;p7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5" name="Google Shape;745;p7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46" name="Google Shape;746;p7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747" name="Google Shape;747;p7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748" name="Google Shape;748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" name="Google Shape;750;p7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751" name="Google Shape;751;p7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752" name="Google Shape;752;p7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753" name="Google Shape;753;p7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4" name="Google Shape;754;p7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5" name="Google Shape;755;p7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56" name="Google Shape;756;p7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7" name="Google Shape;757;p7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59" name="Google Shape;759;p7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760" name="Google Shape;760;p7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761" name="Google Shape;761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" name="Google Shape;763;p7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764" name="Google Shape;764;p7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765" name="Google Shape;765;p7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766" name="Google Shape;766;p7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7" name="Google Shape;767;p7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8" name="Google Shape;768;p7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0" name="Google Shape;770;p7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71" name="Google Shape;771;p7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772" name="Google Shape;772;p7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773" name="Google Shape;773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775;p7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776" name="Google Shape;776;p7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777" name="Google Shape;777;p7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778" name="Google Shape;778;p7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79" name="Google Shape;779;p7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80" name="Google Shape;780;p7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81" name="Google Shape;781;p7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2" name="Google Shape;782;p7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84" name="Google Shape;784;p7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785" name="Google Shape;785;p7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786" name="Google Shape;786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788;p7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789" name="Google Shape;789;p7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790" name="Google Shape;790;p7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791" name="Google Shape;791;p7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2" name="Google Shape;792;p7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3" name="Google Shape;793;p7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4" name="Google Shape;794;p7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95" name="Google Shape;795;p7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6" name="Google Shape;796;p7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97" name="Google Shape;797;p7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798" name="Google Shape;798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4" name="Google Shape;804;p7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05" name="Google Shape;805;p7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4" name="Google Shape;814;p8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15" name="Google Shape;815;p8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822" name="Google Shape;822;p8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823" name="Google Shape;823;p8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5" name="Google Shape;825;p8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826" name="Google Shape;826;p8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" name="Google Shape;828;p8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829" name="Google Shape;829;p8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831;p8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832" name="Google Shape;832;p8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" name="Google Shape;834;p8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835" name="Google Shape;835;p8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8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838" name="Google Shape;838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8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843" name="Google Shape;843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7" name="Google Shape;847;p8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848" name="Google Shape;848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4" name="Google Shape;854;p8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855" name="Google Shape;855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9" name="Google Shape;859;p8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860" name="Google Shape;860;p8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2" name="Google Shape;862;p8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863" name="Google Shape;863;p8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864" name="Google Shape;864;p8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5" name="Google Shape;865;p8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6" name="Google Shape;866;p8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67" name="Google Shape;867;p8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8" name="Google Shape;868;p8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869" name="Google Shape;869;p8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870" name="Google Shape;870;p8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871" name="Google Shape;871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3" name="Google Shape;873;p8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874" name="Google Shape;874;p8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875" name="Google Shape;875;p8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876" name="Google Shape;876;p8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7" name="Google Shape;877;p8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8" name="Google Shape;878;p8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79" name="Google Shape;879;p8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" name="Google Shape;880;p8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881" name="Google Shape;881;p8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82" name="Google Shape;882;p8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884" name="Google Shape;884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" name="Google Shape;886;p8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887" name="Google Shape;887;p8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888" name="Google Shape;888;p8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889" name="Google Shape;889;p8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0" name="Google Shape;890;p8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1" name="Google Shape;891;p8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3" name="Google Shape;893;p8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94" name="Google Shape;894;p8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895" name="Google Shape;895;p8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896" name="Google Shape;896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" name="Google Shape;898;p8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899" name="Google Shape;899;p8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900" name="Google Shape;900;p8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901" name="Google Shape;901;p8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2" name="Google Shape;902;p8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3" name="Google Shape;903;p8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05" name="Google Shape;905;p8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6" name="Google Shape;906;p8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07" name="Google Shape;907;p8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908" name="Google Shape;908;p8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09" name="Google Shape;909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1" name="Google Shape;911;p8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912" name="Google Shape;912;p8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913" name="Google Shape;913;p8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914" name="Google Shape;914;p8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5" name="Google Shape;915;p8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6" name="Google Shape;916;p8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7" name="Google Shape;917;p8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18" name="Google Shape;918;p8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" name="Google Shape;919;p8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20" name="Google Shape;920;p8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921" name="Google Shape;921;p8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22" name="Google Shape;922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4" name="Google Shape;924;p8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925" name="Google Shape;925;p8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926" name="Google Shape;926;p8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927" name="Google Shape;927;p8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8" name="Google Shape;928;p8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9" name="Google Shape;929;p8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30" name="Google Shape;930;p8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31" name="Google Shape;931;p8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2" name="Google Shape;932;p8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36" name="Google Shape;936;p8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937" name="Google Shape;937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Finemate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1B7A19-E23B-833A-A466-DCEBD00827F5}"/>
              </a:ext>
            </a:extLst>
          </p:cNvPr>
          <p:cNvSpPr txBox="1"/>
          <p:nvPr/>
        </p:nvSpPr>
        <p:spPr>
          <a:xfrm>
            <a:off x="3601015" y="4183302"/>
            <a:ext cx="1941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alisto MT" panose="02040603050505030304" pitchFamily="18" charset="0"/>
              </a:rPr>
              <a:t>Learning is a Piece of Cake.</a:t>
            </a:r>
            <a:endParaRPr lang="hi-IN" sz="11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32880" y="1051116"/>
            <a:ext cx="5568537" cy="20886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Gyan </a:t>
            </a:r>
            <a:r>
              <a:rPr lang="en-US" sz="3200" dirty="0" err="1">
                <a:solidFill>
                  <a:schemeClr val="bg1"/>
                </a:solidFill>
              </a:rPr>
              <a:t>Batne</a:t>
            </a:r>
            <a:r>
              <a:rPr lang="en-US" sz="3200" dirty="0">
                <a:solidFill>
                  <a:schemeClr val="bg1"/>
                </a:solidFill>
              </a:rPr>
              <a:t> se </a:t>
            </a:r>
            <a:r>
              <a:rPr lang="en-US" sz="3200" dirty="0" err="1">
                <a:solidFill>
                  <a:schemeClr val="bg1"/>
                </a:solidFill>
              </a:rPr>
              <a:t>badta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hai</a:t>
            </a:r>
            <a:r>
              <a:rPr lang="en-US" sz="3200" dirty="0">
                <a:solidFill>
                  <a:schemeClr val="bg1"/>
                </a:solidFill>
              </a:rPr>
              <a:t>!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i="1" dirty="0">
                <a:solidFill>
                  <a:schemeClr val="bg1"/>
                </a:solidFill>
              </a:rPr>
              <a:t>Translate English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knowledge increases by sharing.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sz="5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Indian Proverb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161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DBE24-6772-1B1C-CFDA-EFDBF1CE1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5824" y="713670"/>
            <a:ext cx="5346603" cy="630900"/>
          </a:xfrm>
        </p:spPr>
        <p:txBody>
          <a:bodyPr/>
          <a:lstStyle/>
          <a:p>
            <a:r>
              <a:rPr lang="en-US" sz="3400" dirty="0"/>
              <a:t>How Student Management System 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55BD2-FDED-5D95-0E00-AFE8D74E5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787" y="1688635"/>
            <a:ext cx="4646100" cy="2126023"/>
          </a:xfrm>
        </p:spPr>
        <p:txBody>
          <a:bodyPr/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	By creating a Cool Student Friendly Student Management System with some advanced features which notifies students on everything because today along with low attention span we are also notification controlled.</a:t>
            </a:r>
            <a:endParaRPr lang="hi-I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04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C80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Institutes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Improving the students performance eventually benefiting Institutes.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Providing a Technically Advance Student Management System.</a:t>
            </a:r>
          </a:p>
        </p:txBody>
      </p:sp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Target Audience &amp; Benefits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Individuals</a:t>
            </a:r>
            <a:endParaRPr b="1" dirty="0"/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Helps students to learn better and retain better.</a:t>
            </a:r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Builds a learning community to share   expertise and experience.</a:t>
            </a: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AC1248-BE53-3CB1-FE00-EC24C68908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A9CC-5D07-977A-5EB3-C58B0FB5F19D}"/>
              </a:ext>
            </a:extLst>
          </p:cNvPr>
          <p:cNvSpPr txBox="1"/>
          <p:nvPr/>
        </p:nvSpPr>
        <p:spPr>
          <a:xfrm>
            <a:off x="150444" y="186546"/>
            <a:ext cx="222220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Idea Validation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E32AF-0864-F9C3-35E6-B3B992FAF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62" y="826984"/>
            <a:ext cx="2042586" cy="1202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F0E0B-62B8-CCF1-3A44-D94EA86833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88" t="19808" r="13717" b="15138"/>
          <a:stretch/>
        </p:blipFill>
        <p:spPr>
          <a:xfrm>
            <a:off x="6993077" y="1543642"/>
            <a:ext cx="1820861" cy="975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CEE1B2-F0B1-C132-9AC8-4E565CDEA5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330" b="19147"/>
          <a:stretch/>
        </p:blipFill>
        <p:spPr>
          <a:xfrm>
            <a:off x="132402" y="1985510"/>
            <a:ext cx="1675244" cy="907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E7567B-EB12-AA33-667A-7E81A54BF3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3150" y="74440"/>
            <a:ext cx="2277611" cy="2298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C32ABC-7938-CA4B-F2A0-F1B105904B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351969"/>
            <a:ext cx="2019902" cy="14999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1DDA10-E4C0-BCE4-2213-2B3654977C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13231" y="104830"/>
            <a:ext cx="1461875" cy="14999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2B59A9C-77FB-15F1-F163-6762AEE09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398" y="2848997"/>
            <a:ext cx="2589407" cy="22945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D99A0D-97BA-F036-BD96-312C116E82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18651" y="2657036"/>
            <a:ext cx="2760969" cy="20451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26CBB4-C29C-EC45-182C-984607D84D5F}"/>
              </a:ext>
            </a:extLst>
          </p:cNvPr>
          <p:cNvSpPr txBox="1"/>
          <p:nvPr/>
        </p:nvSpPr>
        <p:spPr>
          <a:xfrm>
            <a:off x="4188576" y="4930948"/>
            <a:ext cx="50705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Thought : Some Recent Memes &amp; Tweets of people who face the problem that appeared on my newsfeed.</a:t>
            </a:r>
            <a:endParaRPr lang="hi-IN" sz="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8657BD-9B72-B94F-BF3E-EC6B63E533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77827" y="2327250"/>
            <a:ext cx="1675244" cy="921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66B45D-298C-AF94-CBE2-AE519319164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82902" y="3830007"/>
            <a:ext cx="1646837" cy="11009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60D525-D0E5-B5D0-3263-434558E2826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05775" y="177386"/>
            <a:ext cx="1457128" cy="11009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7877F7-1DC2-55B1-2855-9290ED81BB3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11703" b="11973"/>
          <a:stretch/>
        </p:blipFill>
        <p:spPr>
          <a:xfrm>
            <a:off x="3287280" y="2819220"/>
            <a:ext cx="1908522" cy="21054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D5F09C-219F-B921-1F19-15C4941E14C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90498" y="3549663"/>
            <a:ext cx="1378034" cy="8931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B4DB38-C2B5-ADEF-1370-F0E82849886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78635" y="2428286"/>
            <a:ext cx="1561967" cy="158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3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8"/>
          <p:cNvSpPr txBox="1">
            <a:spLocks noGrp="1"/>
          </p:cNvSpPr>
          <p:nvPr>
            <p:ph type="ctrTitle" idx="4294967295"/>
          </p:nvPr>
        </p:nvSpPr>
        <p:spPr>
          <a:xfrm>
            <a:off x="855302" y="1198420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51,649</a:t>
            </a:r>
          </a:p>
        </p:txBody>
      </p:sp>
      <p:sp>
        <p:nvSpPr>
          <p:cNvPr id="1754" name="Google Shape;1754;p28"/>
          <p:cNvSpPr txBox="1">
            <a:spLocks noGrp="1"/>
          </p:cNvSpPr>
          <p:nvPr>
            <p:ph type="subTitle" idx="4294967295"/>
          </p:nvPr>
        </p:nvSpPr>
        <p:spPr>
          <a:xfrm>
            <a:off x="855302" y="2147393"/>
            <a:ext cx="3057481" cy="5421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That’s a lot of </a:t>
            </a:r>
            <a:r>
              <a:rPr lang="en-US" sz="1600" dirty="0"/>
              <a:t>higher educational institutes(After 12th)</a:t>
            </a:r>
            <a:endParaRPr sz="1600" dirty="0"/>
          </a:p>
        </p:txBody>
      </p:sp>
      <p:sp>
        <p:nvSpPr>
          <p:cNvPr id="1755" name="Google Shape;1755;p28"/>
          <p:cNvSpPr txBox="1">
            <a:spLocks noGrp="1"/>
          </p:cNvSpPr>
          <p:nvPr>
            <p:ph type="ctrTitle" idx="4294967295"/>
          </p:nvPr>
        </p:nvSpPr>
        <p:spPr>
          <a:xfrm>
            <a:off x="5231218" y="2771711"/>
            <a:ext cx="3057482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i-IN" sz="4800" dirty="0"/>
              <a:t>88,50,00,000</a:t>
            </a:r>
            <a:endParaRPr sz="4800" dirty="0"/>
          </a:p>
        </p:txBody>
      </p:sp>
      <p:sp>
        <p:nvSpPr>
          <p:cNvPr id="1756" name="Google Shape;1756;p28"/>
          <p:cNvSpPr txBox="1">
            <a:spLocks noGrp="1"/>
          </p:cNvSpPr>
          <p:nvPr>
            <p:ph type="subTitle" idx="4294967295"/>
          </p:nvPr>
        </p:nvSpPr>
        <p:spPr>
          <a:xfrm>
            <a:off x="5485503" y="3666611"/>
            <a:ext cx="2548912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</a:t>
            </a:r>
            <a:r>
              <a:rPr lang="hi-IN" sz="1600" dirty="0"/>
              <a:t>4</a:t>
            </a:r>
            <a:r>
              <a:rPr lang="en" sz="1600" dirty="0"/>
              <a:t>-</a:t>
            </a:r>
            <a:r>
              <a:rPr lang="hi-IN" sz="1600" dirty="0"/>
              <a:t>18</a:t>
            </a:r>
            <a:r>
              <a:rPr lang="en" sz="1600" dirty="0"/>
              <a:t>)</a:t>
            </a:r>
            <a:endParaRPr sz="1600" dirty="0"/>
          </a:p>
        </p:txBody>
      </p:sp>
      <p:sp>
        <p:nvSpPr>
          <p:cNvPr id="1757" name="Google Shape;1757;p28"/>
          <p:cNvSpPr txBox="1">
            <a:spLocks noGrp="1"/>
          </p:cNvSpPr>
          <p:nvPr>
            <p:ph type="ctrTitle" idx="4294967295"/>
          </p:nvPr>
        </p:nvSpPr>
        <p:spPr>
          <a:xfrm>
            <a:off x="855300" y="2771711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3,70,40,000</a:t>
            </a:r>
          </a:p>
        </p:txBody>
      </p:sp>
      <p:sp>
        <p:nvSpPr>
          <p:cNvPr id="1758" name="Google Shape;1758;p28"/>
          <p:cNvSpPr txBox="1">
            <a:spLocks noGrp="1"/>
          </p:cNvSpPr>
          <p:nvPr>
            <p:ph type="subTitle" idx="4294967295"/>
          </p:nvPr>
        </p:nvSpPr>
        <p:spPr>
          <a:xfrm>
            <a:off x="855299" y="3666611"/>
            <a:ext cx="3057481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18-23)</a:t>
            </a:r>
            <a:endParaRPr sz="1600" dirty="0"/>
          </a:p>
        </p:txBody>
      </p:sp>
      <p:sp>
        <p:nvSpPr>
          <p:cNvPr id="1759" name="Google Shape;1759;p2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D70176-072D-C2DA-17D4-F161A66008D9}"/>
              </a:ext>
            </a:extLst>
          </p:cNvPr>
          <p:cNvSpPr txBox="1"/>
          <p:nvPr/>
        </p:nvSpPr>
        <p:spPr>
          <a:xfrm>
            <a:off x="5993177" y="4895800"/>
            <a:ext cx="3150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Reported by MHRD Ministry of India in 2020 &amp; 2001 </a:t>
            </a:r>
            <a:endParaRPr lang="hi-IN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FC8959-5FAA-C8F2-63A4-01564D85B5B4}"/>
              </a:ext>
            </a:extLst>
          </p:cNvPr>
          <p:cNvSpPr txBox="1"/>
          <p:nvPr/>
        </p:nvSpPr>
        <p:spPr>
          <a:xfrm>
            <a:off x="5854655" y="1229925"/>
            <a:ext cx="18106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4800" b="1" dirty="0">
                <a:solidFill>
                  <a:srgbClr val="1594B5"/>
                </a:solidFill>
                <a:latin typeface="Amatic SC"/>
                <a:cs typeface="Amatic SC"/>
                <a:sym typeface="Amatic SC"/>
              </a:rPr>
              <a:t>15,00,000</a:t>
            </a:r>
            <a:endParaRPr lang="hi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93DF2-01AD-6FD8-86CB-5CAD5730C638}"/>
              </a:ext>
            </a:extLst>
          </p:cNvPr>
          <p:cNvSpPr txBox="1"/>
          <p:nvPr/>
        </p:nvSpPr>
        <p:spPr>
          <a:xfrm>
            <a:off x="5427942" y="2093320"/>
            <a:ext cx="2550572" cy="631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8ACBD1"/>
              </a:buClr>
              <a:buSzPts val="2400"/>
              <a:buFont typeface="Encode Sans Semi Condensed Light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6303D"/>
                </a:solidFill>
                <a:effectLst/>
                <a:uLnTx/>
                <a:uFillTx/>
                <a:latin typeface="Encode Sans Semi Condensed Light"/>
                <a:sym typeface="Encode Sans Semi Condensed Light"/>
              </a:rPr>
              <a:t>That’s a lot of </a:t>
            </a:r>
            <a:r>
              <a:rPr lang="en-US" sz="1600" dirty="0">
                <a:solidFill>
                  <a:srgbClr val="26303D"/>
                </a:solidFill>
                <a:latin typeface="Encode Sans Semi Condensed Light"/>
                <a:sym typeface="Encode Sans Semi Condensed Light"/>
              </a:rPr>
              <a:t>Schools (Before 12th)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6303D"/>
              </a:solidFill>
              <a:effectLst/>
              <a:uLnTx/>
              <a:uFillTx/>
              <a:latin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7"/>
          <p:cNvSpPr txBox="1">
            <a:spLocks noGrp="1"/>
          </p:cNvSpPr>
          <p:nvPr>
            <p:ph type="ctrTitle" idx="4294967295"/>
          </p:nvPr>
        </p:nvSpPr>
        <p:spPr>
          <a:xfrm>
            <a:off x="2091024" y="1416586"/>
            <a:ext cx="519972" cy="194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800" dirty="0">
                <a:solidFill>
                  <a:schemeClr val="accent2">
                    <a:lumMod val="75000"/>
                  </a:schemeClr>
                </a:solidFill>
              </a:rPr>
              <a:t>?</a:t>
            </a:r>
            <a:endParaRPr sz="1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47" name="Google Shape;1747;p27"/>
          <p:cNvSpPr txBox="1">
            <a:spLocks noGrp="1"/>
          </p:cNvSpPr>
          <p:nvPr>
            <p:ph type="subTitle" idx="4294967295"/>
          </p:nvPr>
        </p:nvSpPr>
        <p:spPr>
          <a:xfrm>
            <a:off x="702899" y="3375400"/>
            <a:ext cx="3296223" cy="43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Total Number of Learners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748" name="Google Shape;1748;p2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75BD7-8DA2-46AB-8E3A-DA1883DE56E2}"/>
              </a:ext>
            </a:extLst>
          </p:cNvPr>
          <p:cNvSpPr txBox="1"/>
          <p:nvPr/>
        </p:nvSpPr>
        <p:spPr>
          <a:xfrm>
            <a:off x="6119249" y="4928056"/>
            <a:ext cx="3024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/>
                </a:solidFill>
              </a:rPr>
              <a:t>Thought: Every Learner can use it to learn and retain better.</a:t>
            </a:r>
            <a:endParaRPr lang="hi-IN" sz="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2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Mobile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Mobility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822" name="Google Shape;1822;p3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23" name="Google Shape;1823;p32"/>
          <p:cNvGrpSpPr/>
          <p:nvPr/>
        </p:nvGrpSpPr>
        <p:grpSpPr>
          <a:xfrm>
            <a:off x="3512225" y="373572"/>
            <a:ext cx="2119546" cy="4396359"/>
            <a:chOff x="2547150" y="238125"/>
            <a:chExt cx="2525675" cy="5238750"/>
          </a:xfrm>
        </p:grpSpPr>
        <p:sp>
          <p:nvSpPr>
            <p:cNvPr id="1824" name="Google Shape;1824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8FAC3FA-3390-3488-1D40-9C16604D2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6" t="17325" r="67675" b="7269"/>
          <a:stretch/>
        </p:blipFill>
        <p:spPr>
          <a:xfrm>
            <a:off x="3567588" y="721929"/>
            <a:ext cx="2007245" cy="36713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34" name="Google Shape;1834;p33"/>
          <p:cNvGrpSpPr/>
          <p:nvPr/>
        </p:nvGrpSpPr>
        <p:grpSpPr>
          <a:xfrm>
            <a:off x="3280002" y="465959"/>
            <a:ext cx="2736410" cy="4222433"/>
            <a:chOff x="2112475" y="238125"/>
            <a:chExt cx="3395050" cy="5238750"/>
          </a:xfrm>
        </p:grpSpPr>
        <p:sp>
          <p:nvSpPr>
            <p:cNvPr id="1835" name="Google Shape;1835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Tablet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 dirty="0"/>
              <a:t>Leacture Mode </a:t>
            </a:r>
            <a:r>
              <a:rPr lang="en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8A157-55D0-A520-26D8-E2FAFBFC7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4" t="8963" r="54306" b="5524"/>
          <a:stretch/>
        </p:blipFill>
        <p:spPr>
          <a:xfrm>
            <a:off x="3356928" y="830654"/>
            <a:ext cx="2582558" cy="34567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46" name="Google Shape;1846;p34"/>
          <p:cNvGrpSpPr/>
          <p:nvPr/>
        </p:nvGrpSpPr>
        <p:grpSpPr>
          <a:xfrm>
            <a:off x="2981099" y="1241129"/>
            <a:ext cx="4542205" cy="2661224"/>
            <a:chOff x="1177450" y="241631"/>
            <a:chExt cx="6173152" cy="3616776"/>
          </a:xfrm>
        </p:grpSpPr>
        <p:sp>
          <p:nvSpPr>
            <p:cNvPr id="1847" name="Google Shape;184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Desktop project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Study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00DB2-F7CB-9ECB-0819-54B3D920D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0" t="9985" b="4658"/>
          <a:stretch/>
        </p:blipFill>
        <p:spPr>
          <a:xfrm>
            <a:off x="3479004" y="1367015"/>
            <a:ext cx="3537986" cy="22903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2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Model</a:t>
            </a:r>
            <a:endParaRPr dirty="0"/>
          </a:p>
        </p:txBody>
      </p:sp>
      <p:sp>
        <p:nvSpPr>
          <p:cNvPr id="1633" name="Google Shape;1633;p21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Subscription Fee from Institutes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dirty="0"/>
              <a:t>For Student Management System along with better Learning &amp; Retention Solution.</a:t>
            </a:r>
          </a:p>
        </p:txBody>
      </p:sp>
      <p:sp>
        <p:nvSpPr>
          <p:cNvPr id="1634" name="Google Shape;1634;p21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Network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Leveraging network of students community to later capitalize from advertisement.</a:t>
            </a:r>
          </a:p>
        </p:txBody>
      </p:sp>
      <p:sp>
        <p:nvSpPr>
          <p:cNvPr id="1635" name="Google Shape;1635;p21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Marketplace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To promote students to earn pocket money by selling artworks, used stationary like books, calculators etc to peers or students from other institutes.</a:t>
            </a:r>
            <a:endParaRPr dirty="0"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972EA-AACF-08F3-4169-D563798AE6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4B3F80-DB5C-0EE7-5E42-7CE8FA659160}"/>
              </a:ext>
            </a:extLst>
          </p:cNvPr>
          <p:cNvSpPr/>
          <p:nvPr/>
        </p:nvSpPr>
        <p:spPr>
          <a:xfrm>
            <a:off x="4143355" y="3936828"/>
            <a:ext cx="1749846" cy="8526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Pocket Money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419A2F-6802-3A2B-9B49-F2342DABA87D}"/>
              </a:ext>
            </a:extLst>
          </p:cNvPr>
          <p:cNvSpPr/>
          <p:nvPr/>
        </p:nvSpPr>
        <p:spPr>
          <a:xfrm>
            <a:off x="5881323" y="3335096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Institutes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449261-0718-CEE9-EB80-C471DE164520}"/>
              </a:ext>
            </a:extLst>
          </p:cNvPr>
          <p:cNvSpPr/>
          <p:nvPr/>
        </p:nvSpPr>
        <p:spPr>
          <a:xfrm>
            <a:off x="242627" y="1978503"/>
            <a:ext cx="1861126" cy="994273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Digital Infrastructure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E1100D0-5D99-E1EE-9D4B-24FA24D5A529}"/>
              </a:ext>
            </a:extLst>
          </p:cNvPr>
          <p:cNvSpPr/>
          <p:nvPr/>
        </p:nvSpPr>
        <p:spPr>
          <a:xfrm>
            <a:off x="5881323" y="2361023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Dopamine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3A6010-9E3E-B62B-2B79-1E0EC9FE1070}"/>
              </a:ext>
            </a:extLst>
          </p:cNvPr>
          <p:cNvSpPr/>
          <p:nvPr/>
        </p:nvSpPr>
        <p:spPr>
          <a:xfrm>
            <a:off x="689311" y="936434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Knowledge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5A34999-FEC6-F1BB-63DA-EA1A040ED593}"/>
              </a:ext>
            </a:extLst>
          </p:cNvPr>
          <p:cNvSpPr/>
          <p:nvPr/>
        </p:nvSpPr>
        <p:spPr>
          <a:xfrm>
            <a:off x="2205524" y="4075160"/>
            <a:ext cx="1749846" cy="930166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Mental Health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8CB982-623B-B2E2-7B37-5C8971CFA2F6}"/>
              </a:ext>
            </a:extLst>
          </p:cNvPr>
          <p:cNvSpPr/>
          <p:nvPr/>
        </p:nvSpPr>
        <p:spPr>
          <a:xfrm>
            <a:off x="2489982" y="279209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Students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FD02ED-B302-0C51-BEEB-0BED09DB160E}"/>
              </a:ext>
            </a:extLst>
          </p:cNvPr>
          <p:cNvSpPr/>
          <p:nvPr/>
        </p:nvSpPr>
        <p:spPr>
          <a:xfrm>
            <a:off x="5518148" y="1386950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Effortless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2BC96B-848C-6C8D-ACC5-D0AB4F10237D}"/>
              </a:ext>
            </a:extLst>
          </p:cNvPr>
          <p:cNvSpPr/>
          <p:nvPr/>
        </p:nvSpPr>
        <p:spPr>
          <a:xfrm>
            <a:off x="463144" y="4066218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Revision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56E25B-8595-9E3D-05C2-25674109237C}"/>
              </a:ext>
            </a:extLst>
          </p:cNvPr>
          <p:cNvSpPr/>
          <p:nvPr/>
        </p:nvSpPr>
        <p:spPr>
          <a:xfrm>
            <a:off x="242627" y="3164997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Learners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2660C1-F5D6-7926-40E9-FAAB1F5941BF}"/>
              </a:ext>
            </a:extLst>
          </p:cNvPr>
          <p:cNvSpPr/>
          <p:nvPr/>
        </p:nvSpPr>
        <p:spPr>
          <a:xfrm>
            <a:off x="4572000" y="264124"/>
            <a:ext cx="1733321" cy="891449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Communities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180B49-C180-EF84-EF38-2B42173D1FB4}"/>
              </a:ext>
            </a:extLst>
          </p:cNvPr>
          <p:cNvCxnSpPr>
            <a:cxnSpLocks/>
            <a:stCxn id="18" idx="4"/>
            <a:endCxn id="17" idx="0"/>
          </p:cNvCxnSpPr>
          <p:nvPr/>
        </p:nvCxnSpPr>
        <p:spPr>
          <a:xfrm flipH="1">
            <a:off x="3080447" y="1083441"/>
            <a:ext cx="208258" cy="2991719"/>
          </a:xfrm>
          <a:prstGeom prst="straightConnector1">
            <a:avLst/>
          </a:prstGeom>
          <a:ln cap="rnd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CB14C3-92C7-B356-1378-83CEAD7A6F1C}"/>
              </a:ext>
            </a:extLst>
          </p:cNvPr>
          <p:cNvCxnSpPr>
            <a:cxnSpLocks/>
            <a:stCxn id="18" idx="5"/>
            <a:endCxn id="12" idx="0"/>
          </p:cNvCxnSpPr>
          <p:nvPr/>
        </p:nvCxnSpPr>
        <p:spPr>
          <a:xfrm>
            <a:off x="3853487" y="965664"/>
            <a:ext cx="1164791" cy="2971164"/>
          </a:xfrm>
          <a:prstGeom prst="straightConnector1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B935F-960C-A55D-EA8F-25B28155C479}"/>
              </a:ext>
            </a:extLst>
          </p:cNvPr>
          <p:cNvCxnSpPr>
            <a:cxnSpLocks/>
            <a:stCxn id="21" idx="6"/>
            <a:endCxn id="22" idx="3"/>
          </p:cNvCxnSpPr>
          <p:nvPr/>
        </p:nvCxnSpPr>
        <p:spPr>
          <a:xfrm flipV="1">
            <a:off x="1840073" y="1025023"/>
            <a:ext cx="2985766" cy="2542090"/>
          </a:xfrm>
          <a:prstGeom prst="straightConnector1">
            <a:avLst/>
          </a:prstGeom>
          <a:ln>
            <a:solidFill>
              <a:srgbClr val="00B05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663F721-EEFC-5103-032C-58D8B66D62F9}"/>
              </a:ext>
            </a:extLst>
          </p:cNvPr>
          <p:cNvCxnSpPr>
            <a:cxnSpLocks/>
            <a:stCxn id="19" idx="2"/>
            <a:endCxn id="20" idx="7"/>
          </p:cNvCxnSpPr>
          <p:nvPr/>
        </p:nvCxnSpPr>
        <p:spPr>
          <a:xfrm flipH="1">
            <a:off x="1826649" y="1789066"/>
            <a:ext cx="3691499" cy="2394929"/>
          </a:xfrm>
          <a:prstGeom prst="straightConnector1">
            <a:avLst/>
          </a:prstGeom>
          <a:ln>
            <a:solidFill>
              <a:srgbClr val="FFFF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0D8CC5-0B8A-A0C0-CC63-18D1BCB2F511}"/>
              </a:ext>
            </a:extLst>
          </p:cNvPr>
          <p:cNvCxnSpPr>
            <a:cxnSpLocks/>
            <a:stCxn id="14" idx="6"/>
            <a:endCxn id="13" idx="2"/>
          </p:cNvCxnSpPr>
          <p:nvPr/>
        </p:nvCxnSpPr>
        <p:spPr>
          <a:xfrm>
            <a:off x="2103753" y="2475640"/>
            <a:ext cx="3777570" cy="1261572"/>
          </a:xfrm>
          <a:prstGeom prst="straightConnector1">
            <a:avLst/>
          </a:prstGeom>
          <a:ln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67EA6F9-5499-2CD3-8792-013A953C177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2157665" y="1543244"/>
            <a:ext cx="3723658" cy="1219895"/>
          </a:xfrm>
          <a:prstGeom prst="straightConnector1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19BCCA7-9151-2C2A-8FBC-6E899FE5A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7" t="5405" r="11479" b="8738"/>
          <a:stretch/>
        </p:blipFill>
        <p:spPr>
          <a:xfrm rot="21247396">
            <a:off x="3361534" y="2269824"/>
            <a:ext cx="820426" cy="4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54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253050" y="250450"/>
            <a:ext cx="3318300" cy="941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253050" y="1295400"/>
            <a:ext cx="3318300" cy="2759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 b="1" dirty="0"/>
              <a:t>Akshat Jain Bafna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An IT Engineer and a Solopreneur who is intrinsically motivated to solve the problem of Retention and Cognition.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Bachelor in IT from SVVV, Indore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(2018-22)</a:t>
            </a:r>
            <a:endParaRPr sz="1800" dirty="0"/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1644" name="Google Shape;1644;p22"/>
          <p:cNvPicPr preferRelativeResize="0"/>
          <p:nvPr/>
        </p:nvPicPr>
        <p:blipFill>
          <a:blip r:embed="rId3"/>
          <a:srcRect t="69" b="69"/>
          <a:stretch/>
        </p:blipFill>
        <p:spPr>
          <a:xfrm>
            <a:off x="-499624" y="866250"/>
            <a:ext cx="3651074" cy="34110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855300" y="973863"/>
            <a:ext cx="4694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855300" y="2284438"/>
            <a:ext cx="4694400" cy="18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Any questions?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You can find me at:</a:t>
            </a:r>
            <a:endParaRPr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Email: akshatbjain.aj@gmail.com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Twitter: </a:t>
            </a:r>
            <a:r>
              <a:rPr lang="en-US" dirty="0" err="1">
                <a:solidFill>
                  <a:schemeClr val="lt1"/>
                </a:solidFill>
              </a:rPr>
              <a:t>akshatjainbafna</a:t>
            </a:r>
            <a:endParaRPr lang="en-US"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LinkedIn: akshat-jain-571435139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E6A9-F0C0-AFAC-B390-7C804788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11099-4F1C-9DD4-7447-A24C6ED1C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430147"/>
            <a:ext cx="5761274" cy="3341029"/>
          </a:xfrm>
        </p:spPr>
        <p:txBody>
          <a:bodyPr/>
          <a:lstStyle/>
          <a:p>
            <a:r>
              <a:rPr lang="en-US" sz="1600" dirty="0"/>
              <a:t>Students, Teachers &amp; Professionals often forget things that they have just learned. Do you also face this problem?</a:t>
            </a:r>
          </a:p>
          <a:p>
            <a:endParaRPr lang="en-US" sz="1600" dirty="0"/>
          </a:p>
          <a:p>
            <a:r>
              <a:rPr lang="en-US" sz="1600" dirty="0"/>
              <a:t>Decreased Attention span of students but the same old long seminars teaching approach.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Students don’t understand one analogy so they can understand that concept from some other analogy figuring out what to watch in a few seconds.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Institutes in small cities lack a student management system and those who have are outdated.</a:t>
            </a:r>
          </a:p>
          <a:p>
            <a:endParaRPr lang="hi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29B60-F892-57AB-48D1-7ABF4C69E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588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1765" name="Google Shape;1765;p2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299136" y="1667700"/>
            <a:ext cx="2726286" cy="2547000"/>
            <a:chOff x="1293736" y="1258050"/>
            <a:chExt cx="2726286" cy="2547000"/>
          </a:xfrm>
        </p:grpSpPr>
        <p:sp>
          <p:nvSpPr>
            <p:cNvPr id="1767" name="Google Shape;1767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1</a:t>
              </a:r>
              <a:endParaRPr sz="1200" b="1">
                <a:solidFill>
                  <a:schemeClr val="accent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9" name="Google Shape;1769;p29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Retention Engine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0" name="Google Shape;1770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It helps you to learn better and retain better by algorithmically understanding who you forget often and what not.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1" name="Google Shape;1771;p29"/>
          <p:cNvGrpSpPr/>
          <p:nvPr/>
        </p:nvGrpSpPr>
        <p:grpSpPr>
          <a:xfrm>
            <a:off x="2209358" y="1667700"/>
            <a:ext cx="2726286" cy="2547000"/>
            <a:chOff x="3203958" y="1258050"/>
            <a:chExt cx="2726286" cy="2547000"/>
          </a:xfrm>
        </p:grpSpPr>
        <p:sp>
          <p:nvSpPr>
            <p:cNvPr id="1772" name="Google Shape;1772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2</a:t>
              </a:r>
              <a:endParaRPr sz="1200" b="1">
                <a:solidFill>
                  <a:schemeClr val="accent3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4" name="Google Shape;1774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Social Learning Platform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5" name="Google Shape;1775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platform  for online learning communities so they can clear there doubts, learn together and teach each other what they have excelled.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6" name="Google Shape;1776;p29"/>
          <p:cNvGrpSpPr/>
          <p:nvPr/>
        </p:nvGrpSpPr>
        <p:grpSpPr>
          <a:xfrm>
            <a:off x="4129377" y="1667700"/>
            <a:ext cx="2726286" cy="2547000"/>
            <a:chOff x="5123977" y="1258050"/>
            <a:chExt cx="2726286" cy="2547000"/>
          </a:xfrm>
        </p:grpSpPr>
        <p:sp>
          <p:nvSpPr>
            <p:cNvPr id="1777" name="Google Shape;1777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4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3</a:t>
              </a:r>
              <a:endParaRPr sz="1200" b="1">
                <a:solidFill>
                  <a:schemeClr val="accent4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9" name="Google Shape;1779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Student Management System</a:t>
              </a:r>
              <a:endParaRPr sz="105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80" name="Google Shape;1780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Super app that fulfills all the common requirements of Institutes.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AAD4AB-9B25-C964-DA72-01F9F6BE96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92F8A-4B97-3C31-6E8A-C24C4620D35E}"/>
              </a:ext>
            </a:extLst>
          </p:cNvPr>
          <p:cNvSpPr txBox="1"/>
          <p:nvPr/>
        </p:nvSpPr>
        <p:spPr>
          <a:xfrm>
            <a:off x="728331" y="430870"/>
            <a:ext cx="269003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So, Are we building any medicinal solution for Retention ?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365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1557678" y="725348"/>
            <a:ext cx="5162099" cy="59308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How Retention Engine?</a:t>
            </a:r>
            <a:endParaRPr sz="4000" dirty="0"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1"/>
          </p:nvPr>
        </p:nvSpPr>
        <p:spPr>
          <a:xfrm>
            <a:off x="1557678" y="1667247"/>
            <a:ext cx="4646100" cy="18031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By a combination of small solutions like Interacting Newsfeed, AI powered diagram builder, Positive Reinforcement, etc. tools that will make you retain whatever you have learned in class or online.</a:t>
            </a:r>
            <a:endParaRPr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95" name="Google Shape;1595;p16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dirty="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D45A3-8FD3-047B-D3CC-C2AEF5BE2AEA}"/>
              </a:ext>
            </a:extLst>
          </p:cNvPr>
          <p:cNvSpPr txBox="1"/>
          <p:nvPr/>
        </p:nvSpPr>
        <p:spPr>
          <a:xfrm>
            <a:off x="6060558" y="4928056"/>
            <a:ext cx="30834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4">
                    <a:lumMod val="50000"/>
                  </a:schemeClr>
                </a:solidFill>
              </a:rPr>
              <a:t>Thought: It’s a Psychological Solution implemented in Software.</a:t>
            </a:r>
            <a:endParaRPr lang="hi-IN" sz="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64163" y="1016589"/>
            <a:ext cx="5568537" cy="28158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Humans forget 42% of learnings in just 20 minutes and after 60 days only 10% of things are retained when not practiced.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Herman Ebbinghaus 1885 (translated)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7135FF0-8800-15EA-A009-6A090BA829EF}"/>
              </a:ext>
            </a:extLst>
          </p:cNvPr>
          <p:cNvCxnSpPr/>
          <p:nvPr/>
        </p:nvCxnSpPr>
        <p:spPr>
          <a:xfrm>
            <a:off x="0" y="2726339"/>
            <a:ext cx="0" cy="237903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5E6D7E-27EC-D01F-B11C-832BBAC014BF}"/>
              </a:ext>
            </a:extLst>
          </p:cNvPr>
          <p:cNvCxnSpPr>
            <a:cxnSpLocks/>
          </p:cNvCxnSpPr>
          <p:nvPr/>
        </p:nvCxnSpPr>
        <p:spPr>
          <a:xfrm flipH="1">
            <a:off x="-23243" y="5126031"/>
            <a:ext cx="2711302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11A72393-8F31-979A-7900-4BFCD0F1E343}"/>
              </a:ext>
            </a:extLst>
          </p:cNvPr>
          <p:cNvCxnSpPr>
            <a:cxnSpLocks/>
          </p:cNvCxnSpPr>
          <p:nvPr/>
        </p:nvCxnSpPr>
        <p:spPr>
          <a:xfrm>
            <a:off x="0" y="2764465"/>
            <a:ext cx="2711302" cy="2302785"/>
          </a:xfrm>
          <a:prstGeom prst="curvedConnector3">
            <a:avLst>
              <a:gd name="adj1" fmla="val 2058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DD69801-741E-68B5-F615-32570326AE83}"/>
              </a:ext>
            </a:extLst>
          </p:cNvPr>
          <p:cNvSpPr txBox="1"/>
          <p:nvPr/>
        </p:nvSpPr>
        <p:spPr>
          <a:xfrm rot="16200000">
            <a:off x="-538085" y="427774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5949C-5A82-DDA5-06FF-FD1A39220E3E}"/>
              </a:ext>
            </a:extLst>
          </p:cNvPr>
          <p:cNvSpPr txBox="1"/>
          <p:nvPr/>
        </p:nvSpPr>
        <p:spPr>
          <a:xfrm>
            <a:off x="118937" y="490032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Time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Remembered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6257AE-40ED-8361-CA1E-2CAB366A7FE1}"/>
              </a:ext>
            </a:extLst>
          </p:cNvPr>
          <p:cNvSpPr txBox="1"/>
          <p:nvPr/>
        </p:nvSpPr>
        <p:spPr>
          <a:xfrm>
            <a:off x="4436466" y="4959528"/>
            <a:ext cx="6166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Thought: That’s of 1885 what about 2022 when there are more distractions and a low attention span.</a:t>
            </a:r>
            <a:endParaRPr lang="hi-IN" sz="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362011" y="331303"/>
            <a:ext cx="3199898" cy="4572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What affects Cognition?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657DFAE-8F00-CF20-E328-1476A73722F3}"/>
              </a:ext>
            </a:extLst>
          </p:cNvPr>
          <p:cNvSpPr/>
          <p:nvPr/>
        </p:nvSpPr>
        <p:spPr>
          <a:xfrm>
            <a:off x="627321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Difficulty Level</a:t>
            </a:r>
            <a:endParaRPr lang="hi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AEFFC5-8DA1-B09A-35E3-46551B0AA42B}"/>
              </a:ext>
            </a:extLst>
          </p:cNvPr>
          <p:cNvSpPr/>
          <p:nvPr/>
        </p:nvSpPr>
        <p:spPr>
          <a:xfrm>
            <a:off x="341249" y="4126396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hi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9C8E2-BA03-8108-5272-873E23A60911}"/>
              </a:ext>
            </a:extLst>
          </p:cNvPr>
          <p:cNvSpPr/>
          <p:nvPr/>
        </p:nvSpPr>
        <p:spPr>
          <a:xfrm>
            <a:off x="4068726" y="733645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Cognitive Load</a:t>
            </a:r>
            <a:endParaRPr lang="hi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CD00E-B0DC-C5D8-AF1B-050D5C5DC081}"/>
              </a:ext>
            </a:extLst>
          </p:cNvPr>
          <p:cNvSpPr/>
          <p:nvPr/>
        </p:nvSpPr>
        <p:spPr>
          <a:xfrm>
            <a:off x="1894620" y="239325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 Barrier</a:t>
            </a:r>
            <a:endParaRPr lang="hi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E14314-49A4-4931-E868-B41CA3AD7844}"/>
              </a:ext>
            </a:extLst>
          </p:cNvPr>
          <p:cNvSpPr/>
          <p:nvPr/>
        </p:nvSpPr>
        <p:spPr>
          <a:xfrm>
            <a:off x="2642191" y="1425610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  <a:endParaRPr lang="hi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86F3A3-1445-16CF-BEC1-22DC513D8F08}"/>
              </a:ext>
            </a:extLst>
          </p:cNvPr>
          <p:cNvSpPr/>
          <p:nvPr/>
        </p:nvSpPr>
        <p:spPr>
          <a:xfrm>
            <a:off x="274674" y="2995721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Memory</a:t>
            </a:r>
            <a:endParaRPr lang="hi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DDFAEC8-A498-0C02-9354-8C74205458DA}"/>
              </a:ext>
            </a:extLst>
          </p:cNvPr>
          <p:cNvSpPr/>
          <p:nvPr/>
        </p:nvSpPr>
        <p:spPr>
          <a:xfrm>
            <a:off x="4571999" y="366919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Distractions</a:t>
            </a:r>
            <a:endParaRPr lang="hi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E31F5B-6545-FFF5-12E8-1524D3D81EE9}"/>
              </a:ext>
            </a:extLst>
          </p:cNvPr>
          <p:cNvSpPr/>
          <p:nvPr/>
        </p:nvSpPr>
        <p:spPr>
          <a:xfrm>
            <a:off x="2218660" y="353363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Teaching Methods</a:t>
            </a:r>
            <a:endParaRPr lang="hi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6AC168-E252-CD0F-69C8-F1F998BC3B84}"/>
              </a:ext>
            </a:extLst>
          </p:cNvPr>
          <p:cNvSpPr/>
          <p:nvPr/>
        </p:nvSpPr>
        <p:spPr>
          <a:xfrm>
            <a:off x="3928730" y="2461439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Curiosity</a:t>
            </a:r>
            <a:endParaRPr lang="hi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D4A6EE-B557-A71E-42D6-F4FE68284ED7}"/>
              </a:ext>
            </a:extLst>
          </p:cNvPr>
          <p:cNvSpPr/>
          <p:nvPr/>
        </p:nvSpPr>
        <p:spPr>
          <a:xfrm>
            <a:off x="4954772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 Knowledge</a:t>
            </a:r>
            <a:endParaRPr lang="hi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75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9482-12A5-3B1F-FC98-5B88C6C94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693" y="705052"/>
            <a:ext cx="5348734" cy="630900"/>
          </a:xfrm>
        </p:spPr>
        <p:txBody>
          <a:bodyPr/>
          <a:lstStyle/>
          <a:p>
            <a:r>
              <a:rPr lang="en-US" sz="3400" dirty="0"/>
              <a:t>How Social Learning Platform?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C21BE-741B-0C1F-EC5B-4D8AE9B9D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950" y="1668360"/>
            <a:ext cx="4646100" cy="2242628"/>
          </a:xfrm>
        </p:spPr>
        <p:txBody>
          <a:bodyPr/>
          <a:lstStyle/>
          <a:p>
            <a:r>
              <a:rPr lang="en-US" sz="2000" dirty="0">
                <a:solidFill>
                  <a:srgbClr val="7030A0"/>
                </a:solidFill>
              </a:rPr>
              <a:t>	By creating specific communities for specific learners, people creating illustrations, analogies, mnemonics and teaching better.</a:t>
            </a:r>
          </a:p>
          <a:p>
            <a:r>
              <a:rPr lang="en-US" sz="2000" dirty="0">
                <a:solidFill>
                  <a:srgbClr val="7030A0"/>
                </a:solidFill>
              </a:rPr>
              <a:t>	Also asking questions anonymously in communities.</a:t>
            </a:r>
            <a:endParaRPr lang="hi-IN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555612"/>
      </p:ext>
    </p:extLst>
  </p:cSld>
  <p:clrMapOvr>
    <a:masterClrMapping/>
  </p:clrMapOvr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</TotalTime>
  <Words>665</Words>
  <Application>Microsoft Office PowerPoint</Application>
  <PresentationFormat>On-screen Show (16:9)</PresentationFormat>
  <Paragraphs>122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Encode Sans Semi Condensed</vt:lpstr>
      <vt:lpstr>Courier New</vt:lpstr>
      <vt:lpstr>Arial</vt:lpstr>
      <vt:lpstr>Encode Sans Semi Condensed Light</vt:lpstr>
      <vt:lpstr>Calisto MT</vt:lpstr>
      <vt:lpstr>Amatic SC</vt:lpstr>
      <vt:lpstr>Ephesus template</vt:lpstr>
      <vt:lpstr>Finemate</vt:lpstr>
      <vt:lpstr>PowerPoint Presentation</vt:lpstr>
      <vt:lpstr>Problem</vt:lpstr>
      <vt:lpstr>Solution</vt:lpstr>
      <vt:lpstr>PowerPoint Presentation</vt:lpstr>
      <vt:lpstr>How Retention Engine?</vt:lpstr>
      <vt:lpstr>PowerPoint Presentation</vt:lpstr>
      <vt:lpstr>What affects Cognition?</vt:lpstr>
      <vt:lpstr>How Social Learning Platform?</vt:lpstr>
      <vt:lpstr>PowerPoint Presentation</vt:lpstr>
      <vt:lpstr>How Student Management System ?</vt:lpstr>
      <vt:lpstr>Target Audience &amp; Benefits</vt:lpstr>
      <vt:lpstr>PowerPoint Presentation</vt:lpstr>
      <vt:lpstr>51,649</vt:lpstr>
      <vt:lpstr>?</vt:lpstr>
      <vt:lpstr>PowerPoint Presentation</vt:lpstr>
      <vt:lpstr>PowerPoint Presentation</vt:lpstr>
      <vt:lpstr>PowerPoint Presentation</vt:lpstr>
      <vt:lpstr>Business Model</vt:lpstr>
      <vt:lpstr>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Finemate</dc:title>
  <dc:creator>Akshat Bafna</dc:creator>
  <cp:lastModifiedBy>Akshat Bafna</cp:lastModifiedBy>
  <cp:revision>13</cp:revision>
  <dcterms:modified xsi:type="dcterms:W3CDTF">2022-11-03T18:48:58Z</dcterms:modified>
</cp:coreProperties>
</file>